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36"/>
  </p:notesMasterIdLst>
  <p:handoutMasterIdLst>
    <p:handoutMasterId r:id="rId37"/>
  </p:handoutMasterIdLst>
  <p:sldIdLst>
    <p:sldId id="256" r:id="rId7"/>
    <p:sldId id="260" r:id="rId8"/>
    <p:sldId id="261" r:id="rId9"/>
    <p:sldId id="268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96" r:id="rId21"/>
    <p:sldId id="287" r:id="rId22"/>
    <p:sldId id="288" r:id="rId23"/>
    <p:sldId id="298" r:id="rId24"/>
    <p:sldId id="289" r:id="rId25"/>
    <p:sldId id="290" r:id="rId26"/>
    <p:sldId id="293" r:id="rId27"/>
    <p:sldId id="291" r:id="rId28"/>
    <p:sldId id="292" r:id="rId29"/>
    <p:sldId id="294" r:id="rId30"/>
    <p:sldId id="295" r:id="rId31"/>
    <p:sldId id="299" r:id="rId32"/>
    <p:sldId id="297" r:id="rId33"/>
    <p:sldId id="274" r:id="rId34"/>
    <p:sldId id="267" r:id="rId35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CC19DD-E782-4844-98DA-303201121715}">
          <p14:sldIdLst>
            <p14:sldId id="256"/>
            <p14:sldId id="260"/>
            <p14:sldId id="261"/>
            <p14:sldId id="268"/>
            <p14:sldId id="275"/>
          </p14:sldIdLst>
        </p14:section>
        <p14:section name="Epic software errors" id="{67E0AA38-0820-4C05-BAAC-FDB4C877FFC9}">
          <p14:sldIdLst>
            <p14:sldId id="276"/>
            <p14:sldId id="277"/>
            <p14:sldId id="278"/>
            <p14:sldId id="279"/>
          </p14:sldIdLst>
        </p14:section>
        <p14:section name="Por qué el logging es importante" id="{2BA7E482-0A3D-4F49-AB75-316BF3548B03}">
          <p14:sldIdLst>
            <p14:sldId id="280"/>
            <p14:sldId id="281"/>
            <p14:sldId id="282"/>
            <p14:sldId id="283"/>
            <p14:sldId id="284"/>
            <p14:sldId id="296"/>
            <p14:sldId id="287"/>
            <p14:sldId id="288"/>
            <p14:sldId id="298"/>
            <p14:sldId id="289"/>
            <p14:sldId id="290"/>
            <p14:sldId id="293"/>
            <p14:sldId id="291"/>
            <p14:sldId id="292"/>
            <p14:sldId id="294"/>
            <p14:sldId id="295"/>
            <p14:sldId id="299"/>
            <p14:sldId id="297"/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D6"/>
    <a:srgbClr val="67217A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0814" autoAdjust="0"/>
  </p:normalViewPr>
  <p:slideViewPr>
    <p:cSldViewPr>
      <p:cViewPr varScale="1">
        <p:scale>
          <a:sx n="91" d="100"/>
          <a:sy n="91" d="100"/>
        </p:scale>
        <p:origin x="1104" y="6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2/23/2016 10:41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2/23/2016 10:41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mejor forma de enseña cómo hacer traza</a:t>
            </a:r>
            <a:r>
              <a:rPr lang="es-ES" baseline="0" dirty="0" smtClean="0"/>
              <a:t> es utilizar una aplicación de ejemplo y en este caso os queremos mostrar una aplicación interna de Microsoft España</a:t>
            </a:r>
            <a:r>
              <a:rPr lang="es-ES" u="sng" baseline="0" dirty="0" smtClean="0"/>
              <a:t>.</a:t>
            </a:r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10:43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7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obtener un alto grado de rendimiento a la hora de procesar cada uno de los sitios web, se ha creado un sistema de ejecución de Tareas que se pueden encadenar utilizando </a:t>
            </a:r>
            <a:r>
              <a:rPr lang="es-ES" dirty="0" err="1" smtClean="0"/>
              <a:t>Taks</a:t>
            </a:r>
            <a:r>
              <a:rPr lang="es-ES" dirty="0" smtClean="0"/>
              <a:t> </a:t>
            </a:r>
            <a:r>
              <a:rPr lang="es-ES" dirty="0" err="1" smtClean="0"/>
              <a:t>Parallel</a:t>
            </a:r>
            <a:r>
              <a:rPr lang="es-ES" dirty="0" smtClean="0"/>
              <a:t> Library (TPL).</a:t>
            </a:r>
          </a:p>
          <a:p>
            <a:r>
              <a:rPr lang="es-ES" dirty="0" smtClean="0"/>
              <a:t>Las tareas vienen de una cola de </a:t>
            </a:r>
            <a:r>
              <a:rPr lang="es-ES" dirty="0" err="1" smtClean="0"/>
              <a:t>Azure</a:t>
            </a:r>
            <a:r>
              <a:rPr lang="es-ES" dirty="0" smtClean="0"/>
              <a:t> Storage que se van leyendo conforme se van ejecutando, de esta manera se puede tener un sistema distribuido de consumidores y ejecutores de tareas.</a:t>
            </a: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10:41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93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Cuando se produce un error analizando un sitio web, se lanza otra tarea donde se obtiene realmente porque ha fallado el proceso. </a:t>
            </a:r>
          </a:p>
          <a:p>
            <a:r>
              <a:rPr lang="es-ES" dirty="0" smtClean="0"/>
              <a:t>Se pasa por parámetro el identificador de la operación asociada a la telemetría para que esta otra tarea continúe por donde se quedo. </a:t>
            </a:r>
          </a:p>
          <a:p>
            <a:endParaRPr lang="en-US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2/23/2016 11:16 AM</a:t>
            </a:fld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sAEhyHiNdrA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631763"/>
          </a:xfrm>
        </p:spPr>
        <p:txBody>
          <a:bodyPr/>
          <a:lstStyle/>
          <a:p>
            <a:r>
              <a:rPr lang="es-ES" dirty="0"/>
              <a:t>El registro y traza permite tener visibilidad sobre operaciones y procesos que están ocurriendo en el software. </a:t>
            </a:r>
          </a:p>
          <a:p>
            <a:r>
              <a:rPr lang="es-ES" dirty="0"/>
              <a:t>Esto </a:t>
            </a:r>
            <a:r>
              <a:rPr lang="es-ES" b="1" dirty="0"/>
              <a:t>no solo</a:t>
            </a:r>
            <a:r>
              <a:rPr lang="es-ES" dirty="0"/>
              <a:t> puede ser útil para solucionar problemas y bugs, sino para medir la calidad con la que el software está operando.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Visibilidad de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31132464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44" y="2963862"/>
            <a:ext cx="7315200" cy="2229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244" y="2582862"/>
            <a:ext cx="7762875" cy="358478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1969770"/>
          </a:xfrm>
        </p:spPr>
        <p:txBody>
          <a:bodyPr/>
          <a:lstStyle/>
          <a:p>
            <a:r>
              <a:rPr lang="es-ES" dirty="0"/>
              <a:t>Muchos desarrolladores utilizan la traza como una forma de depuración y de comentarios del código. </a:t>
            </a:r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traza como una forma de depuración</a:t>
            </a:r>
          </a:p>
        </p:txBody>
      </p:sp>
    </p:spTree>
    <p:extLst>
      <p:ext uri="{BB962C8B-B14F-4D97-AF65-F5344CB8AC3E}">
        <p14:creationId xmlns:p14="http://schemas.microsoft.com/office/powerpoint/2010/main" val="315634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23220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La traza es más código.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La traza no es gratuita, tiene un coste asociado</a:t>
            </a:r>
            <a:r>
              <a:rPr lang="es-ES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Hay que mantener ese código.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De cuanto más hagas traza más te costará buscar.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Hay que definir que es FATAL, DEBUG, ERROR, </a:t>
            </a:r>
            <a:r>
              <a:rPr lang="es-ES" dirty="0" smtClean="0"/>
              <a:t>INFO dentro del equipo para normalizar los niveles de error.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Ideas sobre la traza y registro</a:t>
            </a:r>
          </a:p>
        </p:txBody>
      </p:sp>
    </p:spTree>
    <p:extLst>
      <p:ext uri="{BB962C8B-B14F-4D97-AF65-F5344CB8AC3E}">
        <p14:creationId xmlns:p14="http://schemas.microsoft.com/office/powerpoint/2010/main" val="267016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21644" y="2117165"/>
            <a:ext cx="10438642" cy="1837298"/>
          </a:xfrm>
        </p:spPr>
        <p:txBody>
          <a:bodyPr anchor="ctr"/>
          <a:lstStyle/>
          <a:p>
            <a:r>
              <a:rPr lang="es-ES" dirty="0"/>
              <a:t>HTML5 Web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Analyzer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4" y="2502414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2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8152637" cy="3794885"/>
          </a:xfrm>
        </p:spPr>
        <p:txBody>
          <a:bodyPr/>
          <a:lstStyle/>
          <a:p>
            <a:r>
              <a:rPr lang="es-ES" sz="3400" dirty="0" smtClean="0"/>
              <a:t>Se tiene que escanea un sitio web en busca de problemas con el estándar de HTML5, libarías de JavaScript obsoletas, prefijos de CSS con </a:t>
            </a:r>
            <a:r>
              <a:rPr lang="es-ES" sz="3400" dirty="0" err="1" smtClean="0"/>
              <a:t>vendor</a:t>
            </a:r>
            <a:r>
              <a:rPr lang="es-ES" sz="3400" dirty="0" smtClean="0"/>
              <a:t>, </a:t>
            </a:r>
            <a:r>
              <a:rPr lang="es-ES" sz="3400" dirty="0" err="1" smtClean="0"/>
              <a:t>ect</a:t>
            </a:r>
            <a:r>
              <a:rPr lang="es-ES" sz="3400" dirty="0" smtClean="0"/>
              <a:t>.</a:t>
            </a:r>
          </a:p>
          <a:p>
            <a:r>
              <a:rPr lang="es-ES" sz="3400" dirty="0" smtClean="0"/>
              <a:t>Algunos de los dominios ya no existen o contienen errores que hay que tratar.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400" dirty="0" smtClean="0"/>
          </a:p>
          <a:p>
            <a:pPr marL="914326" lvl="1" indent="-571500">
              <a:buFont typeface="Arial" panose="020B0604020202020204" pitchFamily="34" charset="0"/>
              <a:buChar char="•"/>
            </a:pPr>
            <a:endParaRPr lang="es-ES" sz="3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 de la solución</a:t>
            </a:r>
            <a:endParaRPr lang="es-ES" dirty="0"/>
          </a:p>
        </p:txBody>
      </p:sp>
      <p:pic>
        <p:nvPicPr>
          <p:cNvPr id="1026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244" y="1433901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93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7695437" cy="3323987"/>
          </a:xfrm>
        </p:spPr>
        <p:txBody>
          <a:bodyPr/>
          <a:lstStyle/>
          <a:p>
            <a:r>
              <a:rPr lang="es-ES" sz="3400" dirty="0"/>
              <a:t>La solución tiene que escalar de forma horizontal, es decir, añadir más maquinas y se sean capaces de coordinarse. </a:t>
            </a:r>
          </a:p>
          <a:p>
            <a:r>
              <a:rPr lang="es-ES" sz="3400" dirty="0"/>
              <a:t>Se despliega en </a:t>
            </a:r>
            <a:r>
              <a:rPr lang="es-ES" sz="3400" dirty="0" err="1"/>
              <a:t>Azure</a:t>
            </a:r>
            <a:r>
              <a:rPr lang="es-ES" sz="3400" dirty="0"/>
              <a:t> como un </a:t>
            </a:r>
            <a:r>
              <a:rPr lang="es-ES" sz="3400" dirty="0" err="1"/>
              <a:t>Worker</a:t>
            </a:r>
            <a:r>
              <a:rPr lang="es-ES" sz="3400" dirty="0"/>
              <a:t> Role, un servicio que se ejecuta como si fuera un servicio de Windows en la nube.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400" dirty="0" smtClean="0"/>
          </a:p>
          <a:p>
            <a:pPr marL="914326" lvl="1" indent="-571500">
              <a:buFont typeface="Arial" panose="020B0604020202020204" pitchFamily="34" charset="0"/>
              <a:buChar char="•"/>
            </a:pPr>
            <a:endParaRPr lang="es-ES" sz="3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Necesidades de la solución</a:t>
            </a:r>
            <a:endParaRPr lang="es-ES" dirty="0"/>
          </a:p>
        </p:txBody>
      </p:sp>
      <p:grpSp>
        <p:nvGrpSpPr>
          <p:cNvPr id="5" name="Grupo 4"/>
          <p:cNvGrpSpPr/>
          <p:nvPr/>
        </p:nvGrpSpPr>
        <p:grpSpPr>
          <a:xfrm>
            <a:off x="8943911" y="856661"/>
            <a:ext cx="2057358" cy="1098965"/>
            <a:chOff x="9278960" y="3116262"/>
            <a:chExt cx="2057358" cy="1098965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6704" y="3116262"/>
              <a:ext cx="780290" cy="780290"/>
            </a:xfrm>
            <a:prstGeom prst="rect">
              <a:avLst/>
            </a:prstGeom>
          </p:spPr>
        </p:pic>
        <p:sp>
          <p:nvSpPr>
            <p:cNvPr id="4" name="CuadroTexto 3"/>
            <p:cNvSpPr txBox="1"/>
            <p:nvPr/>
          </p:nvSpPr>
          <p:spPr>
            <a:xfrm>
              <a:off x="9278960" y="3725862"/>
              <a:ext cx="2057358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Storage </a:t>
              </a:r>
              <a:r>
                <a:rPr lang="es-ES" sz="14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Queue</a:t>
              </a:r>
              <a:endParaRPr lang="en-US" sz="1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8655844" y="3192462"/>
            <a:ext cx="2633492" cy="2271276"/>
            <a:chOff x="8217603" y="2389912"/>
            <a:chExt cx="2633492" cy="227127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603" y="2389912"/>
              <a:ext cx="780290" cy="78029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8531911" y="4033324"/>
              <a:ext cx="2086212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24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Worker</a:t>
              </a:r>
              <a:r>
                <a:rPr lang="es-E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roles</a:t>
              </a:r>
              <a:endPara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204" y="2389912"/>
              <a:ext cx="780290" cy="780290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805" y="2389912"/>
              <a:ext cx="780290" cy="780290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603" y="3170202"/>
              <a:ext cx="780290" cy="780290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204" y="3170202"/>
              <a:ext cx="780290" cy="780290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81" y="3170202"/>
              <a:ext cx="780290" cy="780290"/>
            </a:xfrm>
            <a:prstGeom prst="rect">
              <a:avLst/>
            </a:prstGeom>
          </p:spPr>
        </p:pic>
      </p:grpSp>
      <p:cxnSp>
        <p:nvCxnSpPr>
          <p:cNvPr id="22" name="Conector recto de flecha 21"/>
          <p:cNvCxnSpPr>
            <a:stCxn id="13" idx="0"/>
            <a:endCxn id="4" idx="2"/>
          </p:cNvCxnSpPr>
          <p:nvPr/>
        </p:nvCxnSpPr>
        <p:spPr>
          <a:xfrm flipV="1">
            <a:off x="9972590" y="1955626"/>
            <a:ext cx="0" cy="1236836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11435199" y="3664647"/>
            <a:ext cx="1275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5400" dirty="0">
                <a:solidFill>
                  <a:srgbClr val="0079D6"/>
                </a:solidFill>
                <a:latin typeface="Segoe MDL2 Assets" panose="050A0102010101010101" pitchFamily="18" charset="0"/>
              </a:rPr>
              <a:t></a:t>
            </a:r>
            <a:endParaRPr lang="en-US" sz="5400" dirty="0">
              <a:solidFill>
                <a:srgbClr val="0079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60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Gestor de tareas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4" y="1212858"/>
            <a:ext cx="7210425" cy="47339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36668" y="1212858"/>
            <a:ext cx="4600575" cy="2400657"/>
          </a:xfrm>
        </p:spPr>
        <p:txBody>
          <a:bodyPr/>
          <a:lstStyle/>
          <a:p>
            <a:r>
              <a:rPr lang="es-ES" dirty="0" smtClean="0"/>
              <a:t>Consumo de las </a:t>
            </a:r>
            <a:r>
              <a:rPr lang="es-ES" dirty="0" smtClean="0"/>
              <a:t>tareas desde </a:t>
            </a:r>
            <a:r>
              <a:rPr lang="es-ES" dirty="0" smtClean="0"/>
              <a:t>una cola de mensajes de Azure Storage</a:t>
            </a:r>
            <a:endParaRPr lang="es-ES" dirty="0"/>
          </a:p>
        </p:txBody>
      </p:sp>
      <p:grpSp>
        <p:nvGrpSpPr>
          <p:cNvPr id="15" name="Grupo 14"/>
          <p:cNvGrpSpPr/>
          <p:nvPr/>
        </p:nvGrpSpPr>
        <p:grpSpPr>
          <a:xfrm>
            <a:off x="7668774" y="4531090"/>
            <a:ext cx="3914724" cy="992096"/>
            <a:chOff x="8459626" y="4562566"/>
            <a:chExt cx="3914724" cy="99209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7444" y="4562566"/>
              <a:ext cx="780290" cy="78029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9444512" y="472187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dirty="0">
                  <a:solidFill>
                    <a:srgbClr val="0079D6"/>
                  </a:solidFill>
                  <a:latin typeface="Segoe MDL2 Assets" panose="050A0102010101010101" pitchFamily="18" charset="0"/>
                </a:rPr>
                <a:t></a:t>
              </a:r>
              <a:endParaRPr lang="en-US" sz="2400" dirty="0">
                <a:solidFill>
                  <a:srgbClr val="0079D6"/>
                </a:solidFill>
              </a:endParaRP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8952069" y="4721878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dirty="0">
                  <a:solidFill>
                    <a:srgbClr val="0079D6"/>
                  </a:solidFill>
                  <a:latin typeface="Segoe MDL2 Assets" panose="050A0102010101010101" pitchFamily="18" charset="0"/>
                </a:rPr>
                <a:t></a:t>
              </a:r>
              <a:endParaRPr lang="en-US" sz="2400" dirty="0">
                <a:solidFill>
                  <a:srgbClr val="0079D6"/>
                </a:solidFill>
              </a:endParaRP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459626" y="472187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dirty="0">
                  <a:solidFill>
                    <a:srgbClr val="0079D6"/>
                  </a:solidFill>
                  <a:latin typeface="Segoe MDL2 Assets" panose="050A0102010101010101" pitchFamily="18" charset="0"/>
                </a:rPr>
                <a:t></a:t>
              </a:r>
              <a:endParaRPr lang="en-US" sz="2400" dirty="0">
                <a:solidFill>
                  <a:srgbClr val="0079D6"/>
                </a:solidFill>
              </a:endParaRP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11881907" y="472187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dirty="0">
                  <a:solidFill>
                    <a:srgbClr val="0079D6"/>
                  </a:solidFill>
                  <a:latin typeface="Segoe MDL2 Assets" panose="050A0102010101010101" pitchFamily="18" charset="0"/>
                </a:rPr>
                <a:t></a:t>
              </a:r>
              <a:endParaRPr lang="en-US" sz="2400" dirty="0">
                <a:solidFill>
                  <a:srgbClr val="0079D6"/>
                </a:solidFill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11389464" y="4721877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dirty="0">
                  <a:solidFill>
                    <a:srgbClr val="0079D6"/>
                  </a:solidFill>
                  <a:latin typeface="Segoe MDL2 Assets" panose="050A0102010101010101" pitchFamily="18" charset="0"/>
                </a:rPr>
                <a:t></a:t>
              </a:r>
              <a:endParaRPr lang="en-US" sz="2400" dirty="0">
                <a:solidFill>
                  <a:srgbClr val="0079D6"/>
                </a:solidFill>
              </a:endParaRP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10897021" y="4721876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dirty="0">
                  <a:solidFill>
                    <a:srgbClr val="0079D6"/>
                  </a:solidFill>
                  <a:latin typeface="Segoe MDL2 Assets" panose="050A0102010101010101" pitchFamily="18" charset="0"/>
                </a:rPr>
                <a:t></a:t>
              </a:r>
              <a:endParaRPr lang="en-US" sz="2400" dirty="0">
                <a:solidFill>
                  <a:srgbClr val="0079D6"/>
                </a:solidFill>
              </a:endParaRPr>
            </a:p>
          </p:txBody>
        </p:sp>
        <p:cxnSp>
          <p:nvCxnSpPr>
            <p:cNvPr id="13" name="Conector recto de flecha 12"/>
            <p:cNvCxnSpPr/>
            <p:nvPr/>
          </p:nvCxnSpPr>
          <p:spPr>
            <a:xfrm flipH="1">
              <a:off x="11018044" y="5554662"/>
              <a:ext cx="1219199" cy="0"/>
            </a:xfrm>
            <a:prstGeom prst="straightConnector1">
              <a:avLst/>
            </a:prstGeom>
            <a:ln w="38100">
              <a:solidFill>
                <a:srgbClr val="0079D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 flipH="1">
              <a:off x="8579644" y="5554662"/>
              <a:ext cx="1219199" cy="0"/>
            </a:xfrm>
            <a:prstGeom prst="straightConnector1">
              <a:avLst/>
            </a:prstGeom>
            <a:ln w="38100">
              <a:solidFill>
                <a:srgbClr val="0079D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5224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447098"/>
          </a:xfrm>
        </p:spPr>
        <p:txBody>
          <a:bodyPr/>
          <a:lstStyle/>
          <a:p>
            <a:r>
              <a:rPr lang="es-ES" dirty="0" smtClean="0"/>
              <a:t>Las tareas se define como una </a:t>
            </a:r>
            <a:r>
              <a:rPr lang="es-ES" b="1" dirty="0" smtClean="0"/>
              <a:t>acción</a:t>
            </a:r>
            <a:r>
              <a:rPr lang="es-ES" dirty="0" smtClean="0"/>
              <a:t> y </a:t>
            </a:r>
            <a:r>
              <a:rPr lang="es-ES" b="1" dirty="0" smtClean="0"/>
              <a:t>argumentos.</a:t>
            </a:r>
          </a:p>
          <a:p>
            <a:r>
              <a:rPr lang="es-ES" dirty="0" smtClean="0"/>
              <a:t>Hay tres métodos que se ejecutan siempre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 smtClean="0"/>
              <a:t>Initialize</a:t>
            </a:r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 smtClean="0"/>
              <a:t>Execute</a:t>
            </a:r>
            <a:endParaRPr lang="es-E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 smtClean="0"/>
              <a:t>CleanUp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Definición de una tarea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61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 dirty="0" smtClean="0"/>
              <a:t>DEMO – Definición de una tarea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2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2445" y="1212858"/>
            <a:ext cx="5798343" cy="3114699"/>
          </a:xfrm>
        </p:spPr>
        <p:txBody>
          <a:bodyPr/>
          <a:lstStyle/>
          <a:p>
            <a:r>
              <a:rPr lang="es-ES" sz="3400" dirty="0" smtClean="0"/>
              <a:t>Cada tarea tiene su propio </a:t>
            </a:r>
            <a:r>
              <a:rPr lang="es-ES" sz="3400" b="1" dirty="0" smtClean="0"/>
              <a:t>identificador de operación</a:t>
            </a:r>
            <a:r>
              <a:rPr lang="es-ES" sz="3400" dirty="0" smtClean="0"/>
              <a:t> (</a:t>
            </a:r>
            <a:r>
              <a:rPr lang="es-ES" sz="3400" dirty="0" err="1" smtClean="0"/>
              <a:t>CorrelationId</a:t>
            </a:r>
            <a:r>
              <a:rPr lang="es-ES" sz="3400" dirty="0" smtClean="0"/>
              <a:t>). </a:t>
            </a:r>
          </a:p>
          <a:p>
            <a:r>
              <a:rPr lang="es-ES" sz="3400" dirty="0" smtClean="0"/>
              <a:t>Este puede ser creado al iniciarse la clase o ser un argumento.</a:t>
            </a:r>
            <a:endParaRPr lang="es-ES" sz="3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Traza de una tarea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8" y="1207548"/>
            <a:ext cx="61341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90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Luis Guerrero</a:t>
            </a:r>
          </a:p>
          <a:p>
            <a:pPr lvl="0"/>
            <a:r>
              <a:rPr lang="en-US" dirty="0"/>
              <a:t>Technical Evangelist Microsoft Azure</a:t>
            </a:r>
          </a:p>
          <a:p>
            <a:pPr lvl="0"/>
            <a:r>
              <a:rPr lang="en-US" dirty="0"/>
              <a:t>luis.guerrero@microsoft.com | @</a:t>
            </a:r>
            <a:r>
              <a:rPr lang="en-US" dirty="0" err="1"/>
              <a:t>guerrerotook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El arte del </a:t>
            </a:r>
            <a:r>
              <a:rPr lang="es-ES" sz="6000" dirty="0" err="1"/>
              <a:t>loggin</a:t>
            </a:r>
            <a:r>
              <a:rPr lang="es-ES" sz="6000" dirty="0"/>
              <a:t> </a:t>
            </a:r>
            <a:br>
              <a:rPr lang="es-ES" sz="6000" dirty="0"/>
            </a:br>
            <a:r>
              <a:rPr lang="es-ES" sz="6000" dirty="0"/>
              <a:t>en el Cloud</a:t>
            </a:r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5866637" cy="2400657"/>
          </a:xfrm>
        </p:spPr>
        <p:txBody>
          <a:bodyPr/>
          <a:lstStyle/>
          <a:p>
            <a:r>
              <a:rPr lang="es-ES" sz="3200" dirty="0" smtClean="0"/>
              <a:t>La propagación del identificador de operación (</a:t>
            </a:r>
            <a:r>
              <a:rPr lang="es-ES" sz="3200" dirty="0" err="1" smtClean="0"/>
              <a:t>CorrelationId</a:t>
            </a:r>
            <a:r>
              <a:rPr lang="es-ES" sz="3200" dirty="0" smtClean="0"/>
              <a:t>) va a permitir continuar la traza de la tarea hija para darle un sentido temporal a la operación.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CheckErrorTask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448" y="1189105"/>
            <a:ext cx="5970942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2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 smtClean="0"/>
              <a:t>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89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739759"/>
          </a:xfrm>
        </p:spPr>
        <p:txBody>
          <a:bodyPr/>
          <a:lstStyle/>
          <a:p>
            <a:r>
              <a:rPr lang="es-ES" dirty="0" smtClean="0"/>
              <a:t>Esta clase se encarga de mantener un flujo constante de tareas ejecutándose en el sistema, obteniendo de la cola de </a:t>
            </a:r>
            <a:r>
              <a:rPr lang="es-ES" dirty="0" err="1" smtClean="0"/>
              <a:t>Azure</a:t>
            </a:r>
            <a:r>
              <a:rPr lang="es-ES" dirty="0" smtClean="0"/>
              <a:t> Storage el numero de tareas para llegar al máximo configurado de 80 tareas por maquina.</a:t>
            </a:r>
          </a:p>
          <a:p>
            <a:r>
              <a:rPr lang="es-ES" dirty="0" smtClean="0"/>
              <a:t>Creando una instancia del cliente de telemetría se puede asociar en una única operación toda la traza / excepciones generadas por </a:t>
            </a:r>
            <a:r>
              <a:rPr lang="en-US" dirty="0" smtClean="0"/>
              <a:t>el </a:t>
            </a:r>
            <a:r>
              <a:rPr lang="en-US" dirty="0" err="1" smtClean="0"/>
              <a:t>propio</a:t>
            </a:r>
            <a:r>
              <a:rPr lang="en-US" dirty="0" smtClean="0"/>
              <a:t>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TaskEngine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3186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6933437" cy="4616648"/>
          </a:xfrm>
        </p:spPr>
        <p:txBody>
          <a:bodyPr/>
          <a:lstStyle/>
          <a:p>
            <a:r>
              <a:rPr lang="es-ES" dirty="0" smtClean="0"/>
              <a:t>Una de los cometidos de la clase </a:t>
            </a:r>
            <a:r>
              <a:rPr lang="es-ES" dirty="0" err="1" smtClean="0"/>
              <a:t>TaskEngine</a:t>
            </a:r>
            <a:r>
              <a:rPr lang="es-ES" dirty="0" smtClean="0"/>
              <a:t> es contabilizar cuantas de las tareas se ha ejecutado correctamente, por minuto, hora y día. Además de las tareas que han fallado, se ha completado y se ha producido una excepción.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Métricas de calidad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044" y="1587"/>
            <a:ext cx="5226844" cy="69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799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7" y="1212858"/>
            <a:ext cx="5942837" cy="3808403"/>
          </a:xfrm>
        </p:spPr>
        <p:txBody>
          <a:bodyPr/>
          <a:lstStyle/>
          <a:p>
            <a:r>
              <a:rPr lang="es-ES" dirty="0" smtClean="0"/>
              <a:t>La idea es extender el identificador de operación al cliente de JavaScript a través de un </a:t>
            </a:r>
            <a:r>
              <a:rPr lang="es-ES" dirty="0" err="1" smtClean="0"/>
              <a:t>TelemetryInitializer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Traza de cliente con ASP.NET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10" y="1058862"/>
            <a:ext cx="618826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27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Propagación del identificador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82" y="2720975"/>
            <a:ext cx="6410325" cy="1552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4" y="1577974"/>
            <a:ext cx="86487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10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6857237" cy="3877985"/>
          </a:xfrm>
        </p:spPr>
        <p:txBody>
          <a:bodyPr/>
          <a:lstStyle/>
          <a:p>
            <a:r>
              <a:rPr lang="es-ES" dirty="0" smtClean="0"/>
              <a:t>Cada navegación está asociada a los eventos del servidor: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Dependencias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Consultas 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smtClean="0"/>
              <a:t>Peticiones AJAX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74609" y="295283"/>
            <a:ext cx="7009636" cy="917575"/>
          </a:xfrm>
        </p:spPr>
        <p:txBody>
          <a:bodyPr/>
          <a:lstStyle/>
          <a:p>
            <a:r>
              <a:rPr lang="es-ES" dirty="0" smtClean="0"/>
              <a:t>Traza cliente - servidor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44" y="0"/>
            <a:ext cx="5150644" cy="80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68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754874"/>
          </a:xfrm>
        </p:spPr>
        <p:txBody>
          <a:bodyPr/>
          <a:lstStyle/>
          <a:p>
            <a:r>
              <a:rPr lang="es-ES" dirty="0" smtClean="0"/>
              <a:t>La traza no gratuita, es más código que hay que mantener, como las pruebas unitarias. </a:t>
            </a:r>
          </a:p>
          <a:p>
            <a:r>
              <a:rPr lang="es-ES" dirty="0" smtClean="0"/>
              <a:t>Con </a:t>
            </a:r>
            <a:r>
              <a:rPr lang="es-ES" dirty="0" err="1" smtClean="0"/>
              <a:t>Application</a:t>
            </a:r>
            <a:r>
              <a:rPr lang="es-ES" dirty="0" smtClean="0"/>
              <a:t> </a:t>
            </a:r>
            <a:r>
              <a:rPr lang="es-ES" dirty="0" err="1" smtClean="0"/>
              <a:t>Insights</a:t>
            </a:r>
            <a:r>
              <a:rPr lang="es-ES" dirty="0" smtClean="0"/>
              <a:t> puedes crear una historia de los recursos que ha creado una petición o una tarea, de ti depende dar sentido a la traza.</a:t>
            </a:r>
          </a:p>
          <a:p>
            <a:r>
              <a:rPr lang="es-ES" dirty="0" smtClean="0"/>
              <a:t>Puedes buscar por prácticamente cualquier cosa. 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990269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3323987"/>
          </a:xfrm>
        </p:spPr>
        <p:txBody>
          <a:bodyPr/>
          <a:lstStyle/>
          <a:p>
            <a:pPr marL="742950" lvl="0" indent="-742950">
              <a:buFont typeface="Arial" panose="020B0604020202020204" pitchFamily="34" charset="0"/>
              <a:buChar char="•"/>
            </a:pPr>
            <a:r>
              <a:rPr lang="es-ES" dirty="0"/>
              <a:t>¿Por qué molestarte en hacer trazas de tu aplicación?</a:t>
            </a:r>
          </a:p>
          <a:p>
            <a:pPr marL="742950" lvl="0" indent="-742950">
              <a:buFont typeface="Arial" panose="020B0604020202020204" pitchFamily="34" charset="0"/>
              <a:buChar char="•"/>
            </a:pPr>
            <a:r>
              <a:rPr lang="es-ES" dirty="0"/>
              <a:t>Un ejemplo práctico</a:t>
            </a:r>
          </a:p>
          <a:p>
            <a:pPr marL="742950" lvl="0" indent="-742950">
              <a:buFont typeface="Arial" panose="020B0604020202020204" pitchFamily="34" charset="0"/>
              <a:buChar char="•"/>
            </a:pPr>
            <a:r>
              <a:rPr lang="es-ES" dirty="0"/>
              <a:t>Application Insights al rescate</a:t>
            </a:r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 dirty="0"/>
              <a:t>¿Por qué </a:t>
            </a:r>
            <a:r>
              <a:rPr lang="es-ES" dirty="0" smtClean="0"/>
              <a:t>es importante hacer </a:t>
            </a:r>
            <a:r>
              <a:rPr lang="es-ES" dirty="0"/>
              <a:t>trazas de tu aplicación? </a:t>
            </a:r>
          </a:p>
        </p:txBody>
      </p:sp>
    </p:spTree>
    <p:extLst>
      <p:ext uri="{BB962C8B-B14F-4D97-AF65-F5344CB8AC3E}">
        <p14:creationId xmlns:p14="http://schemas.microsoft.com/office/powerpoint/2010/main" val="396933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4185761"/>
          </a:xfrm>
        </p:spPr>
        <p:txBody>
          <a:bodyPr/>
          <a:lstStyle/>
          <a:p>
            <a:r>
              <a:rPr lang="es-ES" dirty="0"/>
              <a:t>Fue un bug encontrado en el famoso juego de WOW que empezó en 13 de Septiembre del 2005.</a:t>
            </a:r>
          </a:p>
          <a:p>
            <a:r>
              <a:rPr lang="es-ES" dirty="0"/>
              <a:t>La epidemia empezó cuando se introdujo una nueva sección llamada </a:t>
            </a:r>
            <a:r>
              <a:rPr lang="es-ES" dirty="0" err="1"/>
              <a:t>Zul'Gurub</a:t>
            </a:r>
            <a:r>
              <a:rPr lang="es-ES" dirty="0"/>
              <a:t> y su respectivo jefe final llamado "</a:t>
            </a:r>
            <a:r>
              <a:rPr lang="es-ES" dirty="0" err="1"/>
              <a:t>Hakkar</a:t>
            </a:r>
            <a:r>
              <a:rPr lang="es-ES" dirty="0"/>
              <a:t>“, el cual al combatir a los jugadores arrojaría un </a:t>
            </a:r>
            <a:r>
              <a:rPr lang="es-ES" dirty="0" err="1"/>
              <a:t>hechico</a:t>
            </a:r>
            <a:r>
              <a:rPr lang="es-ES" dirty="0"/>
              <a:t> que drena la salud llamado “Sangre corrupta” que duraría unos segundos. Pero…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Of Warcraft (Corrupted Blood incident)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02115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8228837" cy="2400657"/>
          </a:xfrm>
        </p:spPr>
        <p:txBody>
          <a:bodyPr/>
          <a:lstStyle/>
          <a:p>
            <a:r>
              <a:rPr lang="es-ES" dirty="0"/>
              <a:t>Gracias a un error de programación el hechizo se extendió fuera del área de batalla y afecto a las mascotas y esbirros de los jugadores haciendo que todos los jugares fuera de la nueva área se infectasen.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Of Warcraft (Corrupted Blood incident)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644" y="1363662"/>
            <a:ext cx="33623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483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Of Warcraft (Corrupted Blood incident)</a:t>
            </a:r>
            <a:endParaRPr lang="es-ES" dirty="0"/>
          </a:p>
        </p:txBody>
      </p:sp>
      <p:pic>
        <p:nvPicPr>
          <p:cNvPr id="3" name="sAEhyHiNdr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55044" y="1363662"/>
            <a:ext cx="799253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292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Hackean</a:t>
            </a:r>
            <a:r>
              <a:rPr lang="es-ES" dirty="0"/>
              <a:t> la PS3 por un error de programación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44" y="2049462"/>
            <a:ext cx="50958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610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2b2dfeed-2da1-4ef4-b600-f5543001ef98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d015050-a57a-4d39-9cd8-b09b64473eb7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1834</TotalTime>
  <Words>987</Words>
  <Application>Microsoft Office PowerPoint</Application>
  <PresentationFormat>Personalizado</PresentationFormat>
  <Paragraphs>95</Paragraphs>
  <Slides>29</Slides>
  <Notes>3</Notes>
  <HiddenSlides>1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Arial</vt:lpstr>
      <vt:lpstr>Avenir LT Pro 45 Book</vt:lpstr>
      <vt:lpstr>Calibri</vt:lpstr>
      <vt:lpstr>Consolas</vt:lpstr>
      <vt:lpstr>ＭＳ Ｐゴシック</vt:lpstr>
      <vt:lpstr>Segoe MDL2 Assets</vt:lpstr>
      <vt:lpstr>Segoe UI</vt:lpstr>
      <vt:lpstr>Segoe UI Light</vt:lpstr>
      <vt:lpstr>Segoe UI Semilight</vt:lpstr>
      <vt:lpstr>Wingdings</vt:lpstr>
      <vt:lpstr>5-30629_Build_Template_WHITE</vt:lpstr>
      <vt:lpstr>Presentación de PowerPoint</vt:lpstr>
      <vt:lpstr>El arte del loggin  en el Cloud</vt:lpstr>
      <vt:lpstr>Presentación de PowerPoint</vt:lpstr>
      <vt:lpstr>Agenda</vt:lpstr>
      <vt:lpstr>¿Por qué es importante hacer trazas de tu aplicación? </vt:lpstr>
      <vt:lpstr>World Of Warcraft (Corrupted Blood incident)</vt:lpstr>
      <vt:lpstr>World Of Warcraft (Corrupted Blood incident)</vt:lpstr>
      <vt:lpstr>World Of Warcraft (Corrupted Blood incident)</vt:lpstr>
      <vt:lpstr>Hackean la PS3 por un error de programación</vt:lpstr>
      <vt:lpstr>Visibilidad de la información</vt:lpstr>
      <vt:lpstr>La traza como una forma de depuración</vt:lpstr>
      <vt:lpstr>Ideas sobre la traza y registro</vt:lpstr>
      <vt:lpstr>HTML5 Web Site Analyzer</vt:lpstr>
      <vt:lpstr>Necesidades de la solución</vt:lpstr>
      <vt:lpstr>Necesidades de la solución</vt:lpstr>
      <vt:lpstr>Gestor de tareas</vt:lpstr>
      <vt:lpstr>Definición de una tarea</vt:lpstr>
      <vt:lpstr>DEMO – Definición de una tarea</vt:lpstr>
      <vt:lpstr>Traza de una tarea</vt:lpstr>
      <vt:lpstr>CheckErrorTask</vt:lpstr>
      <vt:lpstr>DEMO</vt:lpstr>
      <vt:lpstr>TaskEngine</vt:lpstr>
      <vt:lpstr>Métricas de calidad</vt:lpstr>
      <vt:lpstr>Traza de cliente con ASP.NET</vt:lpstr>
      <vt:lpstr>Propagación del identificador</vt:lpstr>
      <vt:lpstr>Traza cliente - servidor</vt:lpstr>
      <vt:lpstr>Conclusiones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Luis Guerrero Guirado</cp:lastModifiedBy>
  <cp:revision>116</cp:revision>
  <dcterms:created xsi:type="dcterms:W3CDTF">2015-04-07T19:39:07Z</dcterms:created>
  <dcterms:modified xsi:type="dcterms:W3CDTF">2016-02-23T11:09:42Z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  <property fmtid="{D5CDD505-2E9C-101B-9397-08002B2CF9AE}" pid="16" name="Tfs.LastKnownPath">
    <vt:lpwstr>https://microsoft-my.sharepoint.com/personal/luguerre_microsoft_com/Documents/FY16/DotNetSpain2016/El%20arte%20del%20logging%20en%20el%20Cloud.pptx</vt:lpwstr>
  </property>
</Properties>
</file>